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80" r:id="rId3"/>
    <p:sldId id="381" r:id="rId4"/>
    <p:sldId id="383" r:id="rId5"/>
    <p:sldId id="384" r:id="rId6"/>
    <p:sldId id="382" r:id="rId7"/>
    <p:sldId id="418" r:id="rId8"/>
    <p:sldId id="385" r:id="rId9"/>
    <p:sldId id="386" r:id="rId10"/>
    <p:sldId id="387" r:id="rId11"/>
    <p:sldId id="388" r:id="rId12"/>
    <p:sldId id="389" r:id="rId13"/>
    <p:sldId id="417" r:id="rId14"/>
    <p:sldId id="399" r:id="rId15"/>
    <p:sldId id="400" r:id="rId16"/>
    <p:sldId id="390" r:id="rId17"/>
    <p:sldId id="391" r:id="rId18"/>
    <p:sldId id="393" r:id="rId19"/>
    <p:sldId id="392" r:id="rId20"/>
    <p:sldId id="394" r:id="rId21"/>
    <p:sldId id="395" r:id="rId22"/>
    <p:sldId id="396" r:id="rId23"/>
    <p:sldId id="397" r:id="rId24"/>
    <p:sldId id="401" r:id="rId25"/>
    <p:sldId id="402" r:id="rId26"/>
    <p:sldId id="403" r:id="rId27"/>
    <p:sldId id="398" r:id="rId28"/>
    <p:sldId id="404" r:id="rId29"/>
    <p:sldId id="405" r:id="rId30"/>
    <p:sldId id="407" r:id="rId31"/>
    <p:sldId id="408" r:id="rId32"/>
    <p:sldId id="409" r:id="rId33"/>
    <p:sldId id="414" r:id="rId34"/>
    <p:sldId id="410" r:id="rId35"/>
    <p:sldId id="411" r:id="rId36"/>
    <p:sldId id="412" r:id="rId37"/>
    <p:sldId id="415" r:id="rId38"/>
    <p:sldId id="413" r:id="rId39"/>
    <p:sldId id="416" r:id="rId40"/>
    <p:sldId id="372" r:id="rId41"/>
    <p:sldId id="313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1/31/2017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13" Type="http://schemas.openxmlformats.org/officeDocument/2006/relationships/image" Target="../media/image49.gif"/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12" Type="http://schemas.openxmlformats.org/officeDocument/2006/relationships/image" Target="../media/image48.gif"/><Relationship Id="rId2" Type="http://schemas.openxmlformats.org/officeDocument/2006/relationships/image" Target="../media/image2.gif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11" Type="http://schemas.openxmlformats.org/officeDocument/2006/relationships/image" Target="../media/image47.gif"/><Relationship Id="rId5" Type="http://schemas.openxmlformats.org/officeDocument/2006/relationships/image" Target="../media/image41.gif"/><Relationship Id="rId15" Type="http://schemas.openxmlformats.org/officeDocument/2006/relationships/image" Target="../media/image51.gif"/><Relationship Id="rId10" Type="http://schemas.openxmlformats.org/officeDocument/2006/relationships/image" Target="../media/image46.gif"/><Relationship Id="rId4" Type="http://schemas.openxmlformats.org/officeDocument/2006/relationships/image" Target="../media/image40.gif"/><Relationship Id="rId9" Type="http://schemas.openxmlformats.org/officeDocument/2006/relationships/image" Target="../media/image45.gif"/><Relationship Id="rId14" Type="http://schemas.openxmlformats.org/officeDocument/2006/relationships/image" Target="../media/image5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2.gif"/><Relationship Id="rId7" Type="http://schemas.openxmlformats.org/officeDocument/2006/relationships/image" Target="../media/image57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gif"/><Relationship Id="rId9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gif"/><Relationship Id="rId7" Type="http://schemas.openxmlformats.org/officeDocument/2006/relationships/image" Target="../media/image6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73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7.gif"/><Relationship Id="rId7" Type="http://schemas.openxmlformats.org/officeDocument/2006/relationships/image" Target="../media/image8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7" Type="http://schemas.openxmlformats.org/officeDocument/2006/relationships/image" Target="../media/image9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18" Type="http://schemas.openxmlformats.org/officeDocument/2006/relationships/image" Target="../media/image19.gif"/><Relationship Id="rId3" Type="http://schemas.openxmlformats.org/officeDocument/2006/relationships/image" Target="../media/image4.gif"/><Relationship Id="rId21" Type="http://schemas.openxmlformats.org/officeDocument/2006/relationships/image" Target="../media/image2.gif"/><Relationship Id="rId7" Type="http://schemas.openxmlformats.org/officeDocument/2006/relationships/image" Target="../media/image8.gif"/><Relationship Id="rId12" Type="http://schemas.openxmlformats.org/officeDocument/2006/relationships/image" Target="../media/image13.gif"/><Relationship Id="rId17" Type="http://schemas.openxmlformats.org/officeDocument/2006/relationships/image" Target="../media/image18.gif"/><Relationship Id="rId2" Type="http://schemas.openxmlformats.org/officeDocument/2006/relationships/image" Target="../media/image3.gif"/><Relationship Id="rId16" Type="http://schemas.openxmlformats.org/officeDocument/2006/relationships/image" Target="../media/image17.gif"/><Relationship Id="rId20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gif"/><Relationship Id="rId5" Type="http://schemas.openxmlformats.org/officeDocument/2006/relationships/image" Target="../media/image6.gif"/><Relationship Id="rId15" Type="http://schemas.openxmlformats.org/officeDocument/2006/relationships/image" Target="../media/image16.gif"/><Relationship Id="rId23" Type="http://schemas.openxmlformats.org/officeDocument/2006/relationships/image" Target="../media/image23.gif"/><Relationship Id="rId10" Type="http://schemas.openxmlformats.org/officeDocument/2006/relationships/image" Target="../media/image11.gif"/><Relationship Id="rId19" Type="http://schemas.openxmlformats.org/officeDocument/2006/relationships/image" Target="../media/image20.gif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gif"/><Relationship Id="rId22" Type="http://schemas.openxmlformats.org/officeDocument/2006/relationships/image" Target="../media/image2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gif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86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gif"/><Relationship Id="rId3" Type="http://schemas.openxmlformats.org/officeDocument/2006/relationships/image" Target="../media/image103.gif"/><Relationship Id="rId7" Type="http://schemas.openxmlformats.org/officeDocument/2006/relationships/image" Target="../media/image107.gif"/><Relationship Id="rId12" Type="http://schemas.openxmlformats.org/officeDocument/2006/relationships/image" Target="../media/image11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gif"/><Relationship Id="rId11" Type="http://schemas.openxmlformats.org/officeDocument/2006/relationships/image" Target="../media/image111.gif"/><Relationship Id="rId5" Type="http://schemas.openxmlformats.org/officeDocument/2006/relationships/image" Target="../media/image105.gif"/><Relationship Id="rId10" Type="http://schemas.openxmlformats.org/officeDocument/2006/relationships/image" Target="../media/image110.gif"/><Relationship Id="rId4" Type="http://schemas.openxmlformats.org/officeDocument/2006/relationships/image" Target="../media/image104.gif"/><Relationship Id="rId9" Type="http://schemas.openxmlformats.org/officeDocument/2006/relationships/image" Target="../media/image10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10" Type="http://schemas.openxmlformats.org/officeDocument/2006/relationships/image" Target="../media/image37.gif"/><Relationship Id="rId4" Type="http://schemas.openxmlformats.org/officeDocument/2006/relationships/image" Target="../media/image31.gif"/><Relationship Id="rId9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_downloadfiles_wallpapers_1920_1200_widescreen_kubuntu_penguins_wallpaper_linux_computers_wallpaper_1920_1200_widescreen_26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19360" cy="63246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096962"/>
            <a:ext cx="6477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 for directories and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9050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Copy/move/find files, folders...</a:t>
            </a:r>
            <a:endParaRPr lang="en-GB" sz="3200" dirty="0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295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 err="1" smtClean="0"/>
              <a:t>rm</a:t>
            </a:r>
            <a:r>
              <a:rPr lang="en-GB" sz="4000" b="1" dirty="0" smtClean="0"/>
              <a:t> to remove </a:t>
            </a:r>
            <a:r>
              <a:rPr lang="en-GB" sz="4000" b="1" dirty="0" smtClean="0">
                <a:solidFill>
                  <a:srgbClr val="FF0000"/>
                </a:solidFill>
              </a:rPr>
              <a:t>anything</a:t>
            </a:r>
            <a:endParaRPr lang="en-GB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250281"/>
            <a:ext cx="9372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B0F0"/>
                </a:solidFill>
              </a:rPr>
              <a:t>-r</a:t>
            </a:r>
            <a:r>
              <a:rPr lang="en-GB" sz="3200" dirty="0" smtClean="0"/>
              <a:t>		Recursive remove. Removes a folder 				and all that’s in it, empty or not. Careful!!</a:t>
            </a:r>
          </a:p>
          <a:p>
            <a:endParaRPr lang="en-GB" sz="3200" dirty="0" smtClean="0"/>
          </a:p>
          <a:p>
            <a:r>
              <a:rPr lang="en-GB" sz="3200" dirty="0" smtClean="0">
                <a:solidFill>
                  <a:srgbClr val="00B050"/>
                </a:solidFill>
              </a:rPr>
              <a:t>-f</a:t>
            </a:r>
            <a:r>
              <a:rPr lang="en-GB" sz="3200" dirty="0" smtClean="0"/>
              <a:t> 		Force. Doesn’t ask for confirmation.</a:t>
            </a:r>
          </a:p>
          <a:p>
            <a:endParaRPr lang="en-GB" sz="3200" dirty="0" smtClean="0"/>
          </a:p>
          <a:p>
            <a:r>
              <a:rPr lang="en-GB" sz="3200" dirty="0" smtClean="0"/>
              <a:t>-</a:t>
            </a:r>
            <a:r>
              <a:rPr lang="en-GB" sz="3200" dirty="0" err="1" smtClean="0"/>
              <a:t>i</a:t>
            </a:r>
            <a:r>
              <a:rPr lang="en-GB" sz="3200" dirty="0" smtClean="0"/>
              <a:t>		Asks confirmation before every removal.</a:t>
            </a:r>
          </a:p>
          <a:p>
            <a:endParaRPr lang="en-GB" sz="3200" dirty="0" smtClean="0"/>
          </a:p>
          <a:p>
            <a:r>
              <a:rPr lang="en-GB" sz="3200" dirty="0" smtClean="0"/>
              <a:t>-I		Asks confirmation before many removals.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 smtClean="0"/>
              <a:t>Wildcard characters</a:t>
            </a:r>
            <a:endParaRPr lang="en-GB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8288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They allow for </a:t>
            </a:r>
            <a:r>
              <a:rPr lang="en-GB" sz="2800" dirty="0" smtClean="0">
                <a:solidFill>
                  <a:srgbClr val="FF0000"/>
                </a:solidFill>
              </a:rPr>
              <a:t>pattern matching</a:t>
            </a:r>
            <a:r>
              <a:rPr lang="en-GB" sz="2800" dirty="0" smtClean="0"/>
              <a:t>. You want to do something on all files/directories whose name follows a specific pattern.</a:t>
            </a:r>
            <a:endParaRPr lang="en-GB" sz="2800" dirty="0"/>
          </a:p>
        </p:txBody>
      </p:sp>
      <p:graphicFrame>
        <p:nvGraphicFramePr>
          <p:cNvPr id="13" name="Group 34"/>
          <p:cNvGraphicFramePr>
            <a:graphicFrameLocks noGrp="1"/>
          </p:cNvGraphicFramePr>
          <p:nvPr/>
        </p:nvGraphicFramePr>
        <p:xfrm>
          <a:off x="685800" y="2743200"/>
          <a:ext cx="8077200" cy="3433061"/>
        </p:xfrm>
        <a:graphic>
          <a:graphicData uri="http://schemas.openxmlformats.org/drawingml/2006/table">
            <a:tbl>
              <a:tblPr/>
              <a:tblGrid>
                <a:gridCol w="1978090"/>
                <a:gridCol w="4121020"/>
                <a:gridCol w="1978090"/>
              </a:tblGrid>
              <a:tr h="537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Match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any number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 characters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(so zero or more…)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rm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 *.c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Match a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single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rm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 conf.?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1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[lower-upper]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Match any character in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rm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 lib-id[3-7].o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Match any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</a:rPr>
                        <a:t>single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character in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list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rm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 conf.[co]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{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</a:t>
                      </a:r>
                      <a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str2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,…}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Match any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</a:rPr>
                        <a:t>multiple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characters in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{ }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rm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 c*.{700,300}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 smtClean="0"/>
              <a:t>Wildcard characters</a:t>
            </a:r>
          </a:p>
          <a:p>
            <a:pPr algn="ctr"/>
            <a:r>
              <a:rPr lang="en-GB" sz="3200" b="1" dirty="0" smtClean="0"/>
              <a:t>Examples</a:t>
            </a:r>
            <a:endParaRPr lang="en-GB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2438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would you remove all files whose name start with </a:t>
            </a:r>
            <a:r>
              <a:rPr lang="en-GB" dirty="0" err="1" smtClean="0"/>
              <a:t>tmp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32882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would you remove all files whose name ends with .</a:t>
            </a:r>
            <a:r>
              <a:rPr lang="en-GB" dirty="0" err="1" smtClean="0"/>
              <a:t>tmp</a:t>
            </a:r>
            <a:r>
              <a:rPr lang="en-GB" dirty="0" smtClean="0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4202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would you remove all files whose name start with a number?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5117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would you remove all files whose name ends with either X or x?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0400" y="2438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rm</a:t>
            </a:r>
            <a:r>
              <a:rPr lang="en-GB" dirty="0" smtClean="0"/>
              <a:t> </a:t>
            </a:r>
            <a:r>
              <a:rPr lang="en-GB" dirty="0" err="1" smtClean="0"/>
              <a:t>tmp</a:t>
            </a:r>
            <a:r>
              <a:rPr lang="en-GB" dirty="0" smtClean="0"/>
              <a:t>*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7010400" y="3276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rm</a:t>
            </a:r>
            <a:r>
              <a:rPr lang="en-GB" dirty="0" smtClean="0"/>
              <a:t> *.tmp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010400" y="4202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rm</a:t>
            </a:r>
            <a:r>
              <a:rPr lang="en-GB" dirty="0" smtClean="0"/>
              <a:t> [0-9]*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5105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rm</a:t>
            </a:r>
            <a:r>
              <a:rPr lang="en-GB" dirty="0" smtClean="0"/>
              <a:t> *[</a:t>
            </a:r>
            <a:r>
              <a:rPr lang="en-GB" dirty="0" err="1" smtClean="0"/>
              <a:t>xX</a:t>
            </a:r>
            <a:r>
              <a:rPr lang="en-GB" dirty="0" smtClean="0"/>
              <a:t>]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ca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672423" cy="1460583"/>
          </a:xfrm>
          <a:prstGeom prst="rect">
            <a:avLst/>
          </a:prstGeom>
        </p:spPr>
      </p:pic>
      <p:pic>
        <p:nvPicPr>
          <p:cNvPr id="22" name="Picture 21" descr="ca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66800"/>
            <a:ext cx="1672423" cy="146058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47800" y="1287959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The type of a file is defined by what’s inside, not the extension. You’ll see lots of files without extensions.</a:t>
            </a:r>
            <a:endParaRPr lang="en-GB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2743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So </a:t>
            </a:r>
            <a:r>
              <a:rPr lang="en-GB" sz="2200" b="1" dirty="0" smtClean="0">
                <a:solidFill>
                  <a:srgbClr val="FF0000"/>
                </a:solidFill>
              </a:rPr>
              <a:t>don’t ever assume an extension</a:t>
            </a:r>
            <a:r>
              <a:rPr lang="en-GB" sz="2200" dirty="0" smtClean="0"/>
              <a:t>. If you’re told to remove a text file named </a:t>
            </a:r>
            <a:r>
              <a:rPr lang="en-GB" sz="2200" dirty="0" err="1" smtClean="0"/>
              <a:t>myText</a:t>
            </a:r>
            <a:r>
              <a:rPr lang="en-GB" sz="2200" dirty="0" smtClean="0"/>
              <a:t>, you do </a:t>
            </a:r>
            <a:r>
              <a:rPr lang="en-GB" sz="2200" i="1" dirty="0" err="1" smtClean="0">
                <a:solidFill>
                  <a:srgbClr val="00B050"/>
                </a:solidFill>
              </a:rPr>
              <a:t>rm</a:t>
            </a:r>
            <a:r>
              <a:rPr lang="en-GB" sz="2200" i="1" dirty="0" smtClean="0">
                <a:solidFill>
                  <a:srgbClr val="00B050"/>
                </a:solidFill>
              </a:rPr>
              <a:t> </a:t>
            </a:r>
            <a:r>
              <a:rPr lang="en-GB" sz="2200" i="1" dirty="0" err="1" smtClean="0">
                <a:solidFill>
                  <a:srgbClr val="00B050"/>
                </a:solidFill>
              </a:rPr>
              <a:t>myText</a:t>
            </a:r>
            <a:r>
              <a:rPr lang="en-GB" sz="2200" dirty="0" smtClean="0"/>
              <a:t>, you </a:t>
            </a:r>
            <a:r>
              <a:rPr lang="en-GB" sz="2200" b="1" dirty="0" smtClean="0"/>
              <a:t>don’t</a:t>
            </a:r>
            <a:r>
              <a:rPr lang="en-GB" sz="2200" dirty="0" smtClean="0"/>
              <a:t> guess extensions like </a:t>
            </a:r>
            <a:r>
              <a:rPr lang="en-GB" sz="2200" dirty="0" err="1" smtClean="0"/>
              <a:t>rm</a:t>
            </a:r>
            <a:r>
              <a:rPr lang="en-GB" sz="2200" dirty="0" smtClean="0"/>
              <a:t> myText.txt</a:t>
            </a:r>
            <a:endParaRPr lang="en-GB" sz="2200" dirty="0"/>
          </a:p>
        </p:txBody>
      </p:sp>
      <p:pic>
        <p:nvPicPr>
          <p:cNvPr id="25" name="Picture 24" descr="Dele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2971800"/>
            <a:ext cx="670560" cy="6705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40386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solidFill>
                  <a:srgbClr val="FF0000"/>
                </a:solidFill>
              </a:rPr>
              <a:t>The extension is in the same block as the file name </a:t>
            </a:r>
            <a:r>
              <a:rPr lang="en-GB" sz="2200" dirty="0" smtClean="0"/>
              <a:t>(unlike Windows). If you want to remove all files whose names start with data, type </a:t>
            </a:r>
            <a:r>
              <a:rPr lang="en-GB" sz="2200" i="1" dirty="0" err="1" smtClean="0">
                <a:solidFill>
                  <a:srgbClr val="00B050"/>
                </a:solidFill>
              </a:rPr>
              <a:t>rm</a:t>
            </a:r>
            <a:r>
              <a:rPr lang="en-GB" sz="2200" i="1" dirty="0" smtClean="0">
                <a:solidFill>
                  <a:srgbClr val="00B050"/>
                </a:solidFill>
              </a:rPr>
              <a:t> data*</a:t>
            </a:r>
            <a:r>
              <a:rPr lang="en-GB" sz="2200" dirty="0" smtClean="0"/>
              <a:t>, not</a:t>
            </a:r>
          </a:p>
          <a:p>
            <a:pPr algn="ctr"/>
            <a:r>
              <a:rPr lang="en-GB" sz="2200" dirty="0" err="1" smtClean="0"/>
              <a:t>rm</a:t>
            </a:r>
            <a:r>
              <a:rPr lang="en-GB" sz="2200" dirty="0" smtClean="0"/>
              <a:t> data*.*</a:t>
            </a:r>
            <a:endParaRPr lang="en-GB" sz="2200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4725194" y="5333206"/>
            <a:ext cx="608806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76600" y="55626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Requires that the filename contains a dot, which Linux files don’t need!</a:t>
            </a:r>
            <a:endParaRPr lang="en-GB" dirty="0"/>
          </a:p>
        </p:txBody>
      </p:sp>
      <p:sp>
        <p:nvSpPr>
          <p:cNvPr id="31" name="Oval 30"/>
          <p:cNvSpPr/>
          <p:nvPr/>
        </p:nvSpPr>
        <p:spPr>
          <a:xfrm>
            <a:off x="4876800" y="4876800"/>
            <a:ext cx="228600" cy="2286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200" y="4419600"/>
            <a:ext cx="4419600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Characters you can</a:t>
            </a:r>
            <a:r>
              <a:rPr lang="en-GB" sz="2800" b="1" i="1" u="sng" dirty="0" smtClean="0"/>
              <a:t>not</a:t>
            </a:r>
            <a:r>
              <a:rPr lang="en-GB" sz="2800" dirty="0" smtClean="0"/>
              <a:t> use for directories and files</a:t>
            </a:r>
            <a:endParaRPr lang="en-GB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495800" y="4114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Century Schoolbook" pitchFamily="18" charset="0"/>
              </a:rPr>
              <a:t>Brackets     [ ]      ( )     { }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Quotes         </a:t>
            </a:r>
            <a:r>
              <a:rPr lang="en-US" dirty="0" smtClean="0"/>
              <a:t>“          ‘</a:t>
            </a:r>
            <a:endParaRPr lang="en-US" dirty="0" smtClean="0">
              <a:latin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</a:rPr>
              <a:t>Punctuation   ?        !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Keystrokes    tab     space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Math              &lt;       &gt;         </a:t>
            </a:r>
            <a:r>
              <a:rPr lang="en-US" dirty="0" smtClean="0"/>
              <a:t>^        *</a:t>
            </a:r>
            <a:endParaRPr lang="en-US" dirty="0" smtClean="0">
              <a:latin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</a:endParaRPr>
          </a:p>
        </p:txBody>
      </p:sp>
      <p:pic>
        <p:nvPicPr>
          <p:cNvPr id="43" name="Picture 42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0" y="3886200"/>
            <a:ext cx="1391215" cy="1391215"/>
          </a:xfrm>
          <a:prstGeom prst="rect">
            <a:avLst/>
          </a:prstGeom>
        </p:spPr>
      </p:pic>
      <p:pic>
        <p:nvPicPr>
          <p:cNvPr id="15" name="Picture 14" descr="moron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88" y="1066800"/>
            <a:ext cx="3283732" cy="2057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1143000"/>
            <a:ext cx="586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/>
              <a:t>Most people know that they shouldn’t do it.</a:t>
            </a:r>
            <a:endParaRPr lang="en-GB" sz="4400" dirty="0"/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4991100" y="2628900"/>
            <a:ext cx="1676400" cy="129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29350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 that may not stop them from doing it anyway.</a:t>
            </a:r>
          </a:p>
          <a:p>
            <a:pPr algn="ctr"/>
            <a:r>
              <a:rPr lang="en-GB" dirty="0" smtClean="0"/>
              <a:t>And then you may be the one dealing with the consequences.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20" name="Picture 19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21" name="Picture 20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pic>
        <p:nvPicPr>
          <p:cNvPr id="22" name="Picture 21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000" y="1013460"/>
            <a:ext cx="6233160" cy="523494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27960" y="2819400"/>
            <a:ext cx="23622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0" y="1066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 very careful about this: sending in invalid inputs can be done </a:t>
            </a:r>
            <a:r>
              <a:rPr lang="en-GB" b="1" i="1" dirty="0" smtClean="0">
                <a:solidFill>
                  <a:srgbClr val="FF0000"/>
                </a:solidFill>
              </a:rPr>
              <a:t>on purpose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304800" y="3124200"/>
            <a:ext cx="2286000" cy="2667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Wikipedia-logo-v2.svg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8600" y="2286000"/>
            <a:ext cx="2421285" cy="2209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28600" y="4467761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For more examples look at </a:t>
            </a:r>
            <a:r>
              <a:rPr lang="en-GB" sz="2000" b="1" dirty="0" smtClean="0"/>
              <a:t>Code injection</a:t>
            </a:r>
          </a:p>
          <a:p>
            <a:pPr algn="ctr"/>
            <a:r>
              <a:rPr lang="en-GB" sz="2000" dirty="0" smtClean="0"/>
              <a:t>on Wikipedia (Shell injection specifically)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2133600" y="4876800"/>
            <a:ext cx="12192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gent-Smith-518555544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95399"/>
            <a:ext cx="7620000" cy="4896465"/>
          </a:xfrm>
          <a:prstGeom prst="rect">
            <a:avLst/>
          </a:prstGeom>
        </p:spPr>
      </p:pic>
      <p:pic>
        <p:nvPicPr>
          <p:cNvPr id="54" name="Picture 53" descr="Agent-Smith-518555544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1295400"/>
            <a:ext cx="6400800" cy="4896465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c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0" name="Picture 39" descr="c0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1" name="Picture 40" descr="c0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2" name="Picture 41" descr="c0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3" name="Picture 42" descr="c0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4" name="Picture 43" descr="c0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295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FF0000"/>
                </a:solidFill>
              </a:rPr>
              <a:t>cp</a:t>
            </a:r>
            <a:r>
              <a:rPr lang="en-GB" sz="4000" b="1" dirty="0" smtClean="0"/>
              <a:t> </a:t>
            </a:r>
            <a:r>
              <a:rPr lang="en-GB" sz="4000" b="1" i="1" dirty="0" smtClean="0"/>
              <a:t>source </a:t>
            </a:r>
            <a:r>
              <a:rPr lang="en-GB" sz="4000" b="1" i="1" dirty="0" err="1" smtClean="0"/>
              <a:t>source</a:t>
            </a:r>
            <a:r>
              <a:rPr lang="en-GB" sz="4000" b="1" i="1" dirty="0" smtClean="0"/>
              <a:t> </a:t>
            </a:r>
            <a:r>
              <a:rPr lang="en-GB" sz="4000" b="1" i="1" dirty="0" err="1" smtClean="0"/>
              <a:t>source</a:t>
            </a:r>
            <a:r>
              <a:rPr lang="en-GB" sz="4000" b="1" i="1" dirty="0" smtClean="0"/>
              <a:t> target</a:t>
            </a:r>
            <a:endParaRPr lang="en-GB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315831"/>
            <a:ext cx="937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00B0F0"/>
                </a:solidFill>
              </a:rPr>
              <a:t>-</a:t>
            </a:r>
            <a:r>
              <a:rPr lang="en-GB" sz="2800" dirty="0" err="1" smtClean="0">
                <a:solidFill>
                  <a:srgbClr val="00B0F0"/>
                </a:solidFill>
              </a:rPr>
              <a:t>i</a:t>
            </a:r>
            <a:r>
              <a:rPr lang="en-GB" sz="2800" dirty="0" smtClean="0"/>
              <a:t>		Asks for confirmation if the target already exists</a:t>
            </a:r>
          </a:p>
          <a:p>
            <a:endParaRPr lang="en-GB" sz="2800" dirty="0" smtClean="0"/>
          </a:p>
          <a:p>
            <a:r>
              <a:rPr lang="en-GB" sz="2800" dirty="0" smtClean="0">
                <a:solidFill>
                  <a:srgbClr val="00B050"/>
                </a:solidFill>
              </a:rPr>
              <a:t>-p</a:t>
            </a:r>
            <a:r>
              <a:rPr lang="en-GB" sz="2800" dirty="0" smtClean="0"/>
              <a:t> 		Preserves permissions and modification times</a:t>
            </a:r>
          </a:p>
          <a:p>
            <a:endParaRPr lang="en-GB" sz="2800" dirty="0" smtClean="0"/>
          </a:p>
          <a:p>
            <a:r>
              <a:rPr lang="en-GB" sz="2800" dirty="0" smtClean="0"/>
              <a:t>-r		Recursively copies a folder and its subfolders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3924300" y="-266700"/>
            <a:ext cx="457200" cy="44958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981200" y="2209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copy multiple files at the same time.</a:t>
            </a:r>
          </a:p>
          <a:p>
            <a:pPr algn="ctr"/>
            <a:r>
              <a:rPr lang="en-GB" dirty="0" smtClean="0"/>
              <a:t>Either list them all, or use pattern matching.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c0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c0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c0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c10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c1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c12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2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Copying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524000"/>
            <a:ext cx="937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If you want </a:t>
            </a:r>
            <a:r>
              <a:rPr lang="en-GB" sz="2800" dirty="0" smtClean="0">
                <a:solidFill>
                  <a:srgbClr val="FF0000"/>
                </a:solidFill>
              </a:rPr>
              <a:t>more powerful pattern matching options </a:t>
            </a:r>
            <a:r>
              <a:rPr lang="en-GB" sz="2800" dirty="0" smtClean="0"/>
              <a:t>(such as specifying what you </a:t>
            </a:r>
            <a:r>
              <a:rPr lang="en-GB" sz="2800" b="1" dirty="0" smtClean="0"/>
              <a:t>don’t</a:t>
            </a:r>
            <a:r>
              <a:rPr lang="en-GB" sz="2800" dirty="0" smtClean="0"/>
              <a:t> wish to copy), use</a:t>
            </a:r>
          </a:p>
          <a:p>
            <a:pPr algn="ctr"/>
            <a:r>
              <a:rPr lang="en-GB" sz="2800" dirty="0" err="1" smtClean="0"/>
              <a:t>shopt</a:t>
            </a:r>
            <a:r>
              <a:rPr lang="en-GB" sz="2800" dirty="0" smtClean="0"/>
              <a:t> -s </a:t>
            </a:r>
            <a:r>
              <a:rPr lang="en-GB" sz="2800" dirty="0" err="1" smtClean="0"/>
              <a:t>extglob</a:t>
            </a:r>
            <a:endParaRPr lang="en-GB" sz="2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33400" y="3733800"/>
            <a:ext cx="792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Some of the additional options you get will include:</a:t>
            </a:r>
          </a:p>
          <a:p>
            <a:r>
              <a:rPr lang="en-GB" sz="2800" dirty="0" smtClean="0"/>
              <a:t>	!		Match anything but...</a:t>
            </a:r>
          </a:p>
          <a:p>
            <a:r>
              <a:rPr lang="en-GB" sz="2800" dirty="0" smtClean="0"/>
              <a:t>	@		Match exactly one</a:t>
            </a:r>
          </a:p>
          <a:p>
            <a:r>
              <a:rPr lang="en-GB" sz="2800" dirty="0" smtClean="0"/>
              <a:t>	+		Match one or more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3657600" y="4876800"/>
            <a:ext cx="17526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  <p:pic>
        <p:nvPicPr>
          <p:cNvPr id="39" name="Picture 38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51816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renaming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m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1" name="Picture 40" descr="m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2" name="Picture 41" descr="m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3" name="Picture 42" descr="m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4" name="Picture 43" descr="m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6" name="Picture 45" descr="m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54" name="Picture 53" descr="m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55" name="Picture 54" descr="m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renaming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0" y="16190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 smtClean="0">
                <a:solidFill>
                  <a:srgbClr val="FF0000"/>
                </a:solidFill>
              </a:rPr>
              <a:t>mv</a:t>
            </a:r>
            <a:r>
              <a:rPr lang="en-GB" sz="4000" b="1" dirty="0" smtClean="0"/>
              <a:t> </a:t>
            </a:r>
            <a:r>
              <a:rPr lang="en-GB" sz="4000" b="1" i="1" dirty="0" smtClean="0"/>
              <a:t>source </a:t>
            </a:r>
            <a:r>
              <a:rPr lang="en-GB" sz="4000" b="1" i="1" dirty="0" err="1" smtClean="0"/>
              <a:t>source</a:t>
            </a:r>
            <a:r>
              <a:rPr lang="en-GB" sz="4000" b="1" i="1" dirty="0" smtClean="0"/>
              <a:t> </a:t>
            </a:r>
            <a:r>
              <a:rPr lang="en-GB" sz="4000" b="1" i="1" dirty="0" err="1" smtClean="0"/>
              <a:t>source</a:t>
            </a:r>
            <a:r>
              <a:rPr lang="en-GB" sz="4000" b="1" i="1" dirty="0" smtClean="0"/>
              <a:t> target</a:t>
            </a:r>
            <a:endParaRPr lang="en-GB" sz="4000" b="1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2857500" y="56971"/>
            <a:ext cx="457200" cy="44958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38200" y="2457271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move multiple files at the same time.</a:t>
            </a:r>
          </a:p>
          <a:p>
            <a:pPr algn="ctr"/>
            <a:r>
              <a:rPr lang="en-GB" dirty="0" smtClean="0"/>
              <a:t>Either list them all, or use pattern matching.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334794" y="2989877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48000" y="3676471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Can be a folder and/or the new name of the file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If the new name happens to also be the name of a folder, then the file is moved into the folder instead of being renamed.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renaming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hd103ui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800"/>
            <a:ext cx="3216977" cy="2506980"/>
          </a:xfrm>
          <a:prstGeom prst="rect">
            <a:avLst/>
          </a:prstGeom>
        </p:spPr>
      </p:pic>
      <p:pic>
        <p:nvPicPr>
          <p:cNvPr id="19" name="Picture 18" descr="20326bc2-a81f-4b4d-84ad-2220354c7b9c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3124200"/>
            <a:ext cx="4114800" cy="30861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1946495" y="3862812"/>
            <a:ext cx="4101220" cy="1062273"/>
          </a:xfrm>
          <a:custGeom>
            <a:avLst/>
            <a:gdLst>
              <a:gd name="connsiteX0" fmla="*/ 0 w 4101220"/>
              <a:gd name="connsiteY0" fmla="*/ 1062273 h 1062273"/>
              <a:gd name="connsiteX1" fmla="*/ 1403287 w 4101220"/>
              <a:gd name="connsiteY1" fmla="*/ 319889 h 1062273"/>
              <a:gd name="connsiteX2" fmla="*/ 2933323 w 4101220"/>
              <a:gd name="connsiteY2" fmla="*/ 3018 h 1062273"/>
              <a:gd name="connsiteX3" fmla="*/ 4101220 w 4101220"/>
              <a:gd name="connsiteY3" fmla="*/ 301782 h 10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220" h="1062273">
                <a:moveTo>
                  <a:pt x="0" y="1062273"/>
                </a:moveTo>
                <a:cubicBezTo>
                  <a:pt x="457200" y="779352"/>
                  <a:pt x="914400" y="496431"/>
                  <a:pt x="1403287" y="319889"/>
                </a:cubicBezTo>
                <a:cubicBezTo>
                  <a:pt x="1892174" y="143347"/>
                  <a:pt x="2483668" y="6036"/>
                  <a:pt x="2933323" y="3018"/>
                </a:cubicBezTo>
                <a:cubicBezTo>
                  <a:pt x="3382979" y="0"/>
                  <a:pt x="3742099" y="150891"/>
                  <a:pt x="4101220" y="301782"/>
                </a:cubicBez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6047715" y="4164594"/>
            <a:ext cx="1038885" cy="40740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71600" y="1676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/>
              <a:t>mv</a:t>
            </a:r>
            <a:r>
              <a:rPr lang="en-GB" sz="3600" dirty="0" smtClean="0"/>
              <a:t> / /dev/null</a:t>
            </a:r>
            <a:endParaRPr lang="en-GB" sz="3600" dirty="0"/>
          </a:p>
        </p:txBody>
      </p:sp>
      <p:pic>
        <p:nvPicPr>
          <p:cNvPr id="25" name="Picture 24" descr="urban-legend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990600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7" name="Straight Arrow Connector 26"/>
          <p:cNvCxnSpPr/>
          <p:nvPr/>
        </p:nvCxnSpPr>
        <p:spPr>
          <a:xfrm rot="5400000" flipH="1" flipV="1">
            <a:off x="1752600" y="26670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6800" y="3048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Root of the system</a:t>
            </a:r>
            <a:endParaRPr lang="en-GB" dirty="0"/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3124994" y="15232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19400" y="99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Trashcan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renaming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m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  <p:pic>
        <p:nvPicPr>
          <p:cNvPr id="21" name="Picture 20" descr="m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  <p:pic>
        <p:nvPicPr>
          <p:cNvPr id="23" name="Picture 22" descr="m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  <p:pic>
        <p:nvPicPr>
          <p:cNvPr id="26" name="Picture 25" descr="m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  <p:pic>
        <p:nvPicPr>
          <p:cNvPr id="30" name="Picture 29" descr="m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  <p:pic>
        <p:nvPicPr>
          <p:cNvPr id="32" name="Picture 31" descr="m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renaming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bullshit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20" y="990600"/>
            <a:ext cx="6393180" cy="5181600"/>
          </a:xfrm>
          <a:prstGeom prst="rect">
            <a:avLst/>
          </a:prstGeom>
        </p:spPr>
      </p:pic>
      <p:pic>
        <p:nvPicPr>
          <p:cNvPr id="15" name="Picture 14" descr="bullshit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20" y="990600"/>
            <a:ext cx="6393180" cy="5181600"/>
          </a:xfrm>
          <a:prstGeom prst="rect">
            <a:avLst/>
          </a:prstGeom>
        </p:spPr>
      </p:pic>
      <p:pic>
        <p:nvPicPr>
          <p:cNvPr id="16" name="Picture 15" descr="c2bccd95909abb9a1330c1244f7628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514" y="990600"/>
            <a:ext cx="4506686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715000" y="4876800"/>
            <a:ext cx="13716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  <p:pic>
        <p:nvPicPr>
          <p:cNvPr id="39" name="Picture 38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5181600"/>
            <a:ext cx="609600" cy="580644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51816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5105400" y="2743200"/>
            <a:ext cx="1981200" cy="685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620000" y="3733800"/>
            <a:ext cx="836612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4763294" y="3085306"/>
            <a:ext cx="838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4229894" y="4153694"/>
            <a:ext cx="762000" cy="2270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95800" y="3962400"/>
            <a:ext cx="1066800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3886200"/>
            <a:ext cx="2133600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572000" y="3810000"/>
            <a:ext cx="2667000" cy="838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72000" y="3733800"/>
            <a:ext cx="320040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3314700" y="5143500"/>
            <a:ext cx="838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6" idx="2"/>
          </p:cNvCxnSpPr>
          <p:nvPr/>
        </p:nvCxnSpPr>
        <p:spPr>
          <a:xfrm rot="5400000">
            <a:off x="266700" y="5524500"/>
            <a:ext cx="1143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 flipV="1">
            <a:off x="685800" y="3581400"/>
            <a:ext cx="289560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2438400" y="3733800"/>
            <a:ext cx="1295400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3200400" y="3276600"/>
            <a:ext cx="1905000" cy="9906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The </a:t>
            </a:r>
            <a:r>
              <a:rPr lang="en-GB" sz="2200" b="1" dirty="0" smtClean="0">
                <a:solidFill>
                  <a:srgbClr val="FF0000"/>
                </a:solidFill>
              </a:rPr>
              <a:t>find</a:t>
            </a:r>
            <a:r>
              <a:rPr lang="en-GB" sz="2200" dirty="0" smtClean="0"/>
              <a:t> command lets you search using a lot of criteria such as when files were created, </a:t>
            </a:r>
            <a:r>
              <a:rPr lang="en-GB" sz="2200" dirty="0" smtClean="0">
                <a:solidFill>
                  <a:srgbClr val="0070C0"/>
                </a:solidFill>
              </a:rPr>
              <a:t>how deep </a:t>
            </a:r>
            <a:r>
              <a:rPr lang="en-GB" sz="2200" dirty="0" smtClean="0"/>
              <a:t>in subfolders they might be, how big the files are, etc.</a:t>
            </a:r>
            <a:endParaRPr lang="en-GB" sz="2200" dirty="0"/>
          </a:p>
        </p:txBody>
      </p:sp>
      <p:pic>
        <p:nvPicPr>
          <p:cNvPr id="11" name="Picture 10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1905000"/>
            <a:ext cx="1188720" cy="1188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2209801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~</a:t>
            </a:r>
            <a:endParaRPr lang="en-GB" sz="6000" dirty="0"/>
          </a:p>
        </p:txBody>
      </p:sp>
      <p:pic>
        <p:nvPicPr>
          <p:cNvPr id="13" name="Picture 12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048000"/>
            <a:ext cx="1188720" cy="1188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33528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/>
              <a:t>tmp</a:t>
            </a:r>
            <a:endParaRPr lang="en-GB" sz="4000" dirty="0"/>
          </a:p>
        </p:txBody>
      </p:sp>
      <p:pic>
        <p:nvPicPr>
          <p:cNvPr id="15" name="Picture 14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114800"/>
            <a:ext cx="1188720" cy="1188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800" y="4583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subtmp1</a:t>
            </a:r>
            <a:endParaRPr lang="en-GB" dirty="0"/>
          </a:p>
        </p:txBody>
      </p:sp>
      <p:pic>
        <p:nvPicPr>
          <p:cNvPr id="17" name="Picture 16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680" y="4114800"/>
            <a:ext cx="1188720" cy="1188720"/>
          </a:xfrm>
          <a:prstGeom prst="rect">
            <a:avLst/>
          </a:prstGeom>
        </p:spPr>
      </p:pic>
      <p:pic>
        <p:nvPicPr>
          <p:cNvPr id="19" name="Picture 18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114800"/>
            <a:ext cx="1188720" cy="11887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526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subtmp2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32004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subtmp3</a:t>
            </a:r>
            <a:endParaRPr lang="en-GB" dirty="0"/>
          </a:p>
        </p:txBody>
      </p:sp>
      <p:pic>
        <p:nvPicPr>
          <p:cNvPr id="29" name="Picture 28" descr="folder-icon-512x5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5334000"/>
            <a:ext cx="762000" cy="762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100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  <a:r>
              <a:rPr lang="en-GB" dirty="0" err="1" smtClean="0"/>
              <a:t>subsub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810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3276600" y="5486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720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334000" y="4583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sampleCopy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6553200" y="4583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s1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7086600" y="4572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s2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7620000" y="4572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s3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4876800" y="3429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pic>
        <p:nvPicPr>
          <p:cNvPr id="58" name="Picture 57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2280" y="3048000"/>
            <a:ext cx="1188720" cy="118872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781800" y="3581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exampleFiles</a:t>
            </a:r>
            <a:endParaRPr lang="en-GB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8153400" y="4495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7" grpId="0"/>
      <p:bldP spid="28" grpId="0"/>
      <p:bldP spid="30" grpId="0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59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find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find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find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find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607820" y="4316730"/>
            <a:ext cx="228600" cy="228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598420" y="4316730"/>
            <a:ext cx="228600" cy="228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find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Creating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35" name="Picture 34" descr="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38" name="Picture 37" descr="0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39" name="Picture 38" descr="0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40" name="Picture 39" descr="8778847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180" y="3554730"/>
            <a:ext cx="2971800" cy="19812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92980" y="367039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Use the Tab key as often as possible for </a:t>
            </a:r>
            <a:r>
              <a:rPr lang="en-GB" b="1" dirty="0" err="1" smtClean="0">
                <a:solidFill>
                  <a:schemeClr val="bg1"/>
                </a:solidFill>
              </a:rPr>
              <a:t>autocompletion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3" name="Picture 42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44" name="Picture 43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46" name="Picture 45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54" name="Picture 53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55" name="Picture 54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57" name="Picture 56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59" name="Picture 58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60" name="Picture 59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67" name="Picture 66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68" name="Picture 67" descr="14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69" name="Picture 68" descr="15.gi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74" name="Picture 73" descr="16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75" name="Picture 74" descr="17.gi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76" name="Picture 75" descr="18.gi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76400" y="1013460"/>
            <a:ext cx="6233160" cy="523494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pic>
        <p:nvPicPr>
          <p:cNvPr id="77" name="Picture 76" descr="19.gi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91640" y="1013460"/>
            <a:ext cx="6233160" cy="5234940"/>
          </a:xfrm>
          <a:prstGeom prst="rect">
            <a:avLst/>
          </a:prstGeom>
        </p:spPr>
      </p:pic>
      <p:pic>
        <p:nvPicPr>
          <p:cNvPr id="78" name="Picture 77" descr="20.gi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916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5105400" y="2743200"/>
            <a:ext cx="1981200" cy="685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620000" y="3733800"/>
            <a:ext cx="836612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4763294" y="3085306"/>
            <a:ext cx="838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H="1">
            <a:off x="4229894" y="4153694"/>
            <a:ext cx="762000" cy="2270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95800" y="3962400"/>
            <a:ext cx="1066800" cy="609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72000" y="3886200"/>
            <a:ext cx="2133600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572000" y="3810000"/>
            <a:ext cx="2667000" cy="838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72000" y="3733800"/>
            <a:ext cx="320040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3314700" y="5143500"/>
            <a:ext cx="838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6" idx="2"/>
          </p:cNvCxnSpPr>
          <p:nvPr/>
        </p:nvCxnSpPr>
        <p:spPr>
          <a:xfrm rot="5400000">
            <a:off x="266700" y="5524500"/>
            <a:ext cx="1143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 flipV="1">
            <a:off x="685800" y="3581400"/>
            <a:ext cx="289560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2438400" y="3733800"/>
            <a:ext cx="1295400" cy="76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3200400" y="3276600"/>
            <a:ext cx="1905000" cy="9906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The </a:t>
            </a:r>
            <a:r>
              <a:rPr lang="en-GB" sz="2200" b="1" dirty="0" smtClean="0">
                <a:solidFill>
                  <a:srgbClr val="FF0000"/>
                </a:solidFill>
              </a:rPr>
              <a:t>find</a:t>
            </a:r>
            <a:r>
              <a:rPr lang="en-GB" sz="2200" dirty="0" smtClean="0"/>
              <a:t> command lets you search using a lot of criteria such as when files were created, </a:t>
            </a:r>
            <a:r>
              <a:rPr lang="en-GB" sz="2200" dirty="0" smtClean="0">
                <a:solidFill>
                  <a:srgbClr val="0070C0"/>
                </a:solidFill>
              </a:rPr>
              <a:t>how deep </a:t>
            </a:r>
            <a:r>
              <a:rPr lang="en-GB" sz="2200" dirty="0" smtClean="0"/>
              <a:t>in subfolders they might be, how big the files are, etc.</a:t>
            </a:r>
            <a:endParaRPr lang="en-GB" sz="2200" dirty="0"/>
          </a:p>
        </p:txBody>
      </p:sp>
      <p:pic>
        <p:nvPicPr>
          <p:cNvPr id="11" name="Picture 10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1905000"/>
            <a:ext cx="1188720" cy="1188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2209801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~</a:t>
            </a:r>
            <a:endParaRPr lang="en-GB" sz="6000" dirty="0"/>
          </a:p>
        </p:txBody>
      </p:sp>
      <p:pic>
        <p:nvPicPr>
          <p:cNvPr id="13" name="Picture 12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048000"/>
            <a:ext cx="1188720" cy="1188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81400" y="33528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/>
              <a:t>tmp</a:t>
            </a:r>
            <a:endParaRPr lang="en-GB" sz="4000" dirty="0"/>
          </a:p>
        </p:txBody>
      </p:sp>
      <p:pic>
        <p:nvPicPr>
          <p:cNvPr id="15" name="Picture 14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114800"/>
            <a:ext cx="1188720" cy="1188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800" y="4583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subtmp1</a:t>
            </a:r>
            <a:endParaRPr lang="en-GB" dirty="0"/>
          </a:p>
        </p:txBody>
      </p:sp>
      <p:pic>
        <p:nvPicPr>
          <p:cNvPr id="17" name="Picture 16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680" y="4114800"/>
            <a:ext cx="1188720" cy="1188720"/>
          </a:xfrm>
          <a:prstGeom prst="rect">
            <a:avLst/>
          </a:prstGeom>
        </p:spPr>
      </p:pic>
      <p:pic>
        <p:nvPicPr>
          <p:cNvPr id="19" name="Picture 18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114800"/>
            <a:ext cx="1188720" cy="11887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526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subtmp2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32004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subtmp3</a:t>
            </a:r>
            <a:endParaRPr lang="en-GB" dirty="0"/>
          </a:p>
        </p:txBody>
      </p:sp>
      <p:pic>
        <p:nvPicPr>
          <p:cNvPr id="29" name="Picture 28" descr="folder-icon-512x5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5334000"/>
            <a:ext cx="762000" cy="762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100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  <a:r>
              <a:rPr lang="en-GB" dirty="0" err="1" smtClean="0"/>
              <a:t>subsub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810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3276600" y="5486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45720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334000" y="4583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sampleCopy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6553200" y="4583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s1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7086600" y="4572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s2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7620000" y="4572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s3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4876800" y="3429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pic>
        <p:nvPicPr>
          <p:cNvPr id="58" name="Picture 57" descr="folder-icon-512x5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2280" y="3048000"/>
            <a:ext cx="1188720" cy="118872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781800" y="3581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 smtClean="0"/>
              <a:t>exampleFiles</a:t>
            </a:r>
            <a:endParaRPr lang="en-GB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8153400" y="4495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45" name="Rectangle 44"/>
          <p:cNvSpPr/>
          <p:nvPr/>
        </p:nvSpPr>
        <p:spPr>
          <a:xfrm>
            <a:off x="0" y="4114800"/>
            <a:ext cx="9144000" cy="12192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5181600" y="54864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-</a:t>
            </a:r>
            <a:r>
              <a:rPr lang="en-GB" sz="2400" dirty="0" err="1" smtClean="0">
                <a:solidFill>
                  <a:srgbClr val="FF0000"/>
                </a:solidFill>
              </a:rPr>
              <a:t>mindepth</a:t>
            </a:r>
            <a:r>
              <a:rPr lang="en-GB" sz="2400" dirty="0" smtClean="0">
                <a:solidFill>
                  <a:srgbClr val="FF0000"/>
                </a:solidFill>
              </a:rPr>
              <a:t> 2 –</a:t>
            </a:r>
            <a:r>
              <a:rPr lang="en-GB" sz="2400" dirty="0" err="1" smtClean="0">
                <a:solidFill>
                  <a:srgbClr val="FF0000"/>
                </a:solidFill>
              </a:rPr>
              <a:t>maxdepth</a:t>
            </a:r>
            <a:r>
              <a:rPr lang="en-GB" sz="2400" dirty="0" smtClean="0">
                <a:solidFill>
                  <a:srgbClr val="FF0000"/>
                </a:solidFill>
              </a:rPr>
              <a:t> 2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3048000"/>
            <a:ext cx="9144000" cy="2895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>
            <a:off x="4953000" y="52578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-</a:t>
            </a:r>
            <a:r>
              <a:rPr lang="en-GB" sz="2400" dirty="0" err="1" smtClean="0">
                <a:solidFill>
                  <a:srgbClr val="FF0000"/>
                </a:solidFill>
              </a:rPr>
              <a:t>mindepth</a:t>
            </a:r>
            <a:r>
              <a:rPr lang="en-GB" sz="2400" dirty="0" smtClean="0">
                <a:solidFill>
                  <a:srgbClr val="FF0000"/>
                </a:solidFill>
              </a:rPr>
              <a:t> 1 –</a:t>
            </a:r>
            <a:r>
              <a:rPr lang="en-GB" sz="2400" dirty="0" err="1" smtClean="0">
                <a:solidFill>
                  <a:srgbClr val="FF0000"/>
                </a:solidFill>
              </a:rPr>
              <a:t>maxdepth</a:t>
            </a:r>
            <a:r>
              <a:rPr lang="en-GB" sz="2400" dirty="0" smtClean="0">
                <a:solidFill>
                  <a:srgbClr val="FF0000"/>
                </a:solidFill>
              </a:rPr>
              <a:t> 3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7" grpId="0"/>
      <p:bldP spid="47" grpId="1"/>
      <p:bldP spid="48" grpId="0" animBg="1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ff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53" name="Picture 52" descr="ff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55" name="Picture 54" descr="ff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57" name="Picture 56" descr="ff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60" name="Picture 59" descr="ff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white-rabbit-with-watch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66800"/>
            <a:ext cx="3028950" cy="242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/>
          <p:cNvSpPr txBox="1"/>
          <p:nvPr/>
        </p:nvSpPr>
        <p:spPr>
          <a:xfrm>
            <a:off x="76200" y="20574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To search for files based on time, you have several ways.</a:t>
            </a:r>
            <a:endParaRPr lang="en-GB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1219200" y="4724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Time of last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429000" y="39740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ccess</a:t>
            </a:r>
            <a:endParaRPr lang="en-GB" dirty="0"/>
          </a:p>
        </p:txBody>
      </p:sp>
      <p:sp>
        <p:nvSpPr>
          <p:cNvPr id="61" name="TextBox 60"/>
          <p:cNvSpPr txBox="1"/>
          <p:nvPr/>
        </p:nvSpPr>
        <p:spPr>
          <a:xfrm>
            <a:off x="3429000" y="5345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c</a:t>
            </a:r>
            <a:r>
              <a:rPr lang="en-GB" dirty="0" smtClean="0"/>
              <a:t>hange</a:t>
            </a:r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>
            <a:off x="4572000" y="35168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minutes</a:t>
            </a:r>
            <a:endParaRPr lang="en-GB" dirty="0"/>
          </a:p>
        </p:txBody>
      </p:sp>
      <p:sp>
        <p:nvSpPr>
          <p:cNvPr id="63" name="TextBox 62"/>
          <p:cNvSpPr txBox="1"/>
          <p:nvPr/>
        </p:nvSpPr>
        <p:spPr>
          <a:xfrm>
            <a:off x="4572000" y="4202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hours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4572000" y="5029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minutes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4572000" y="5715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within hours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64008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</a:t>
            </a:r>
            <a:r>
              <a:rPr lang="en-GB" dirty="0" err="1" smtClean="0"/>
              <a:t>amin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9" name="TextBox 68"/>
          <p:cNvSpPr txBox="1"/>
          <p:nvPr/>
        </p:nvSpPr>
        <p:spPr>
          <a:xfrm>
            <a:off x="6400800" y="4202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</a:t>
            </a:r>
            <a:r>
              <a:rPr lang="en-GB" dirty="0" err="1" smtClean="0"/>
              <a:t>atime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6400800" y="5029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</a:t>
            </a:r>
            <a:r>
              <a:rPr lang="en-GB" dirty="0" err="1" smtClean="0"/>
              <a:t>cmin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2" name="TextBox 71"/>
          <p:cNvSpPr txBox="1"/>
          <p:nvPr/>
        </p:nvSpPr>
        <p:spPr>
          <a:xfrm>
            <a:off x="6400800" y="5726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</a:t>
            </a:r>
            <a:r>
              <a:rPr lang="en-GB" dirty="0" err="1" smtClean="0"/>
              <a:t>ctime</a:t>
            </a:r>
            <a:endParaRPr lang="en-GB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514600" y="4234934"/>
            <a:ext cx="914400" cy="6418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1" idx="1"/>
          </p:cNvCxnSpPr>
          <p:nvPr/>
        </p:nvCxnSpPr>
        <p:spPr>
          <a:xfrm>
            <a:off x="2514600" y="5029200"/>
            <a:ext cx="914400" cy="5011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62" idx="1"/>
          </p:cNvCxnSpPr>
          <p:nvPr/>
        </p:nvCxnSpPr>
        <p:spPr>
          <a:xfrm rot="5400000" flipH="1" flipV="1">
            <a:off x="4136767" y="3755767"/>
            <a:ext cx="489466" cy="381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3" idx="1"/>
          </p:cNvCxnSpPr>
          <p:nvPr/>
        </p:nvCxnSpPr>
        <p:spPr>
          <a:xfrm>
            <a:off x="4191000" y="4191000"/>
            <a:ext cx="381000" cy="1963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 flipH="1" flipV="1">
            <a:off x="4191000" y="5257800"/>
            <a:ext cx="381000" cy="381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191000" y="5638800"/>
            <a:ext cx="381000" cy="30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1" grpId="0"/>
      <p:bldP spid="62" grpId="0"/>
      <p:bldP spid="63" grpId="0"/>
      <p:bldP spid="64" grpId="0"/>
      <p:bldP spid="66" grpId="0"/>
      <p:bldP spid="68" grpId="0"/>
      <p:bldP spid="69" grpId="0"/>
      <p:bldP spid="71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7543800" y="4876800"/>
            <a:ext cx="13716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  <p:pic>
        <p:nvPicPr>
          <p:cNvPr id="39" name="Picture 38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5181600"/>
            <a:ext cx="609600" cy="580644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5181600"/>
            <a:ext cx="609600" cy="580644"/>
          </a:xfrm>
          <a:prstGeom prst="rect">
            <a:avLst/>
          </a:prstGeom>
        </p:spPr>
      </p:pic>
      <p:pic>
        <p:nvPicPr>
          <p:cNvPr id="41" name="Picture 40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51816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Symlinks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hard links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Linking-Goals-300x2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990600"/>
            <a:ext cx="2286000" cy="17373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1074003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You can create </a:t>
            </a:r>
            <a:r>
              <a:rPr lang="en-GB" sz="2400" b="1" dirty="0" smtClean="0">
                <a:solidFill>
                  <a:srgbClr val="FF0000"/>
                </a:solidFill>
              </a:rPr>
              <a:t>links</a:t>
            </a:r>
            <a:r>
              <a:rPr lang="en-GB" sz="2400" dirty="0" smtClean="0"/>
              <a:t>, just like you create shortcuts in Windows, or pointers in C/C++.</a:t>
            </a:r>
            <a:endParaRPr lang="en-GB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22053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There are </a:t>
            </a:r>
            <a:r>
              <a:rPr lang="en-GB" sz="2400" dirty="0" smtClean="0">
                <a:solidFill>
                  <a:srgbClr val="FF0000"/>
                </a:solidFill>
              </a:rPr>
              <a:t>2 types </a:t>
            </a:r>
            <a:r>
              <a:rPr lang="en-GB" sz="2400" dirty="0" smtClean="0"/>
              <a:t>of links. Differences are important!!</a:t>
            </a:r>
            <a:endParaRPr lang="en-GB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971800" y="3048000"/>
            <a:ext cx="17526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Soft link</a:t>
            </a:r>
          </a:p>
          <a:p>
            <a:pPr algn="ctr"/>
            <a:r>
              <a:rPr lang="en-GB" sz="2400" b="1" dirty="0" smtClean="0"/>
              <a:t>(or </a:t>
            </a:r>
            <a:r>
              <a:rPr lang="en-GB" sz="2400" b="1" i="1" dirty="0" err="1" smtClean="0"/>
              <a:t>symlink</a:t>
            </a:r>
            <a:r>
              <a:rPr lang="en-GB" sz="2400" b="1" dirty="0" smtClean="0"/>
              <a:t>)</a:t>
            </a:r>
            <a:endParaRPr lang="en-GB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781800" y="3048000"/>
            <a:ext cx="1752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Hard link</a:t>
            </a:r>
            <a:endParaRPr lang="en-GB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590800" y="3897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to a path (or place)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6781800" y="382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Chains the file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4355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</a:t>
            </a:r>
            <a:r>
              <a:rPr lang="en-GB" dirty="0" smtClean="0">
                <a:solidFill>
                  <a:srgbClr val="FF0000"/>
                </a:solidFill>
              </a:rPr>
              <a:t>move</a:t>
            </a:r>
            <a:r>
              <a:rPr lang="en-GB" dirty="0" smtClean="0"/>
              <a:t> the file...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3200400" y="4355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breaks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7010400" y="4355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works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152400" y="4800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</a:t>
            </a:r>
            <a:r>
              <a:rPr lang="en-GB" dirty="0" smtClean="0">
                <a:solidFill>
                  <a:srgbClr val="FF0000"/>
                </a:solidFill>
              </a:rPr>
              <a:t>copy over</a:t>
            </a:r>
            <a:r>
              <a:rPr lang="en-GB" dirty="0" smtClean="0"/>
              <a:t> a file with the </a:t>
            </a:r>
            <a:r>
              <a:rPr lang="en-GB" dirty="0" smtClean="0">
                <a:solidFill>
                  <a:srgbClr val="FF0000"/>
                </a:solidFill>
              </a:rPr>
              <a:t>same name</a:t>
            </a:r>
            <a:r>
              <a:rPr lang="en-GB" dirty="0" smtClean="0"/>
              <a:t>...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3200400" y="491353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to the copy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7010400" y="492519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Points to the old file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286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</a:t>
            </a:r>
            <a:r>
              <a:rPr lang="en-GB" dirty="0" smtClean="0">
                <a:solidFill>
                  <a:srgbClr val="FF0000"/>
                </a:solidFill>
              </a:rPr>
              <a:t>delete</a:t>
            </a:r>
            <a:r>
              <a:rPr lang="en-GB" dirty="0" smtClean="0"/>
              <a:t> the file...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3200400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breaks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7010400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works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Linking to a </a:t>
            </a:r>
            <a:r>
              <a:rPr lang="en-GB" dirty="0" smtClean="0">
                <a:solidFill>
                  <a:srgbClr val="FF0000"/>
                </a:solidFill>
              </a:rPr>
              <a:t>different </a:t>
            </a:r>
            <a:r>
              <a:rPr lang="en-GB" dirty="0" err="1" smtClean="0">
                <a:solidFill>
                  <a:srgbClr val="FF0000"/>
                </a:solidFill>
              </a:rPr>
              <a:t>filesystem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0400" y="5943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be done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7010400" y="5943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</a:t>
            </a:r>
            <a:r>
              <a:rPr lang="en-GB" b="1" i="1" dirty="0" smtClean="0"/>
              <a:t>not</a:t>
            </a:r>
            <a:r>
              <a:rPr lang="en-GB" dirty="0" smtClean="0"/>
              <a:t> be done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Symlinks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hard links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303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219201"/>
            <a:ext cx="1625397" cy="1625397"/>
          </a:xfrm>
          <a:prstGeom prst="rect">
            <a:avLst/>
          </a:prstGeom>
        </p:spPr>
      </p:pic>
      <p:pic>
        <p:nvPicPr>
          <p:cNvPr id="47" name="Picture 46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600000">
            <a:off x="2160049" y="1604238"/>
            <a:ext cx="605510" cy="7626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400800" y="281940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/blah/file</a:t>
            </a:r>
            <a:endParaRPr lang="en-GB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6934200" y="186827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251</a:t>
            </a:r>
            <a:endParaRPr lang="en-GB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457200" y="3810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/>
              <a:t>Symlink</a:t>
            </a:r>
            <a:endParaRPr lang="en-GB" sz="36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526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Hard link</a:t>
            </a:r>
            <a:endParaRPr lang="en-GB" sz="3600" dirty="0"/>
          </a:p>
        </p:txBody>
      </p:sp>
      <p:pic>
        <p:nvPicPr>
          <p:cNvPr id="52" name="Picture 51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514444">
            <a:off x="2617248" y="1366940"/>
            <a:ext cx="605510" cy="762625"/>
          </a:xfrm>
          <a:prstGeom prst="rect">
            <a:avLst/>
          </a:prstGeom>
        </p:spPr>
      </p:pic>
      <p:pic>
        <p:nvPicPr>
          <p:cNvPr id="53" name="Picture 52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020264">
            <a:off x="3114906" y="1227798"/>
            <a:ext cx="605510" cy="762625"/>
          </a:xfrm>
          <a:prstGeom prst="rect">
            <a:avLst/>
          </a:prstGeom>
        </p:spPr>
      </p:pic>
      <p:pic>
        <p:nvPicPr>
          <p:cNvPr id="54" name="Picture 53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614809" y="1180833"/>
            <a:ext cx="605510" cy="762625"/>
          </a:xfrm>
          <a:prstGeom prst="rect">
            <a:avLst/>
          </a:prstGeom>
        </p:spPr>
      </p:pic>
      <p:pic>
        <p:nvPicPr>
          <p:cNvPr id="55" name="Picture 54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4168850" y="1209153"/>
            <a:ext cx="605510" cy="762625"/>
          </a:xfrm>
          <a:prstGeom prst="rect">
            <a:avLst/>
          </a:prstGeom>
        </p:spPr>
      </p:pic>
      <p:pic>
        <p:nvPicPr>
          <p:cNvPr id="56" name="Picture 55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4702251" y="1285354"/>
            <a:ext cx="605510" cy="762625"/>
          </a:xfrm>
          <a:prstGeom prst="rect">
            <a:avLst/>
          </a:prstGeom>
        </p:spPr>
      </p:pic>
      <p:pic>
        <p:nvPicPr>
          <p:cNvPr id="57" name="Picture 56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5235651" y="1437754"/>
            <a:ext cx="605510" cy="762625"/>
          </a:xfrm>
          <a:prstGeom prst="rect">
            <a:avLst/>
          </a:prstGeom>
        </p:spPr>
      </p:pic>
      <p:pic>
        <p:nvPicPr>
          <p:cNvPr id="58" name="Picture 57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5769051" y="1590154"/>
            <a:ext cx="605510" cy="762625"/>
          </a:xfrm>
          <a:prstGeom prst="rect">
            <a:avLst/>
          </a:prstGeom>
        </p:spPr>
      </p:pic>
      <p:pic>
        <p:nvPicPr>
          <p:cNvPr id="59" name="Picture 58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6302451" y="1742555"/>
            <a:ext cx="605510" cy="762625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48" idx="1"/>
          </p:cNvCxnSpPr>
          <p:nvPr/>
        </p:nvCxnSpPr>
        <p:spPr>
          <a:xfrm flipV="1">
            <a:off x="2057400" y="3111789"/>
            <a:ext cx="4343400" cy="10030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7200" y="44196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/blah/file</a:t>
            </a:r>
            <a:endParaRPr lang="en-GB" sz="24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457200" y="22098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/>
              <a:t>251</a:t>
            </a:r>
            <a:endParaRPr lang="en-GB" sz="2400" i="1" dirty="0"/>
          </a:p>
        </p:txBody>
      </p:sp>
      <p:pic>
        <p:nvPicPr>
          <p:cNvPr id="64" name="Picture 63" descr="folder-icon-512x5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96200" y="838200"/>
            <a:ext cx="1188720" cy="11887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772400" y="1182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blah</a:t>
            </a:r>
            <a:endParaRPr lang="en-GB" sz="3600" dirty="0"/>
          </a:p>
        </p:txBody>
      </p:sp>
      <p:pic>
        <p:nvPicPr>
          <p:cNvPr id="66" name="Picture 65" descr="folder-icon-512x5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96200" y="3764280"/>
            <a:ext cx="1188720" cy="118872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772400" y="410854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/>
              <a:t>piou</a:t>
            </a:r>
            <a:endParaRPr lang="en-GB" sz="3600" dirty="0"/>
          </a:p>
        </p:txBody>
      </p:sp>
      <p:pic>
        <p:nvPicPr>
          <p:cNvPr id="68" name="Picture 67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900000">
            <a:off x="2450576" y="1817966"/>
            <a:ext cx="605510" cy="762625"/>
          </a:xfrm>
          <a:prstGeom prst="rect">
            <a:avLst/>
          </a:prstGeom>
        </p:spPr>
      </p:pic>
      <p:pic>
        <p:nvPicPr>
          <p:cNvPr id="69" name="Picture 68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900000">
            <a:off x="2602975" y="2351366"/>
            <a:ext cx="605510" cy="762625"/>
          </a:xfrm>
          <a:prstGeom prst="rect">
            <a:avLst/>
          </a:prstGeom>
        </p:spPr>
      </p:pic>
      <p:pic>
        <p:nvPicPr>
          <p:cNvPr id="70" name="Picture 69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900000">
            <a:off x="2755375" y="2808565"/>
            <a:ext cx="605510" cy="762625"/>
          </a:xfrm>
          <a:prstGeom prst="rect">
            <a:avLst/>
          </a:prstGeom>
        </p:spPr>
      </p:pic>
      <p:pic>
        <p:nvPicPr>
          <p:cNvPr id="71" name="Picture 70" descr="dc85xkGB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pic>
        <p:nvPicPr>
          <p:cNvPr id="72" name="Picture 71" descr="dc85xkGB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5181600"/>
            <a:ext cx="609600" cy="580644"/>
          </a:xfrm>
          <a:prstGeom prst="rect">
            <a:avLst/>
          </a:prstGeom>
        </p:spPr>
      </p:pic>
      <p:pic>
        <p:nvPicPr>
          <p:cNvPr id="73" name="Picture 72" descr="red-cross-mark-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" y="4800600"/>
            <a:ext cx="990600" cy="990600"/>
          </a:xfrm>
          <a:prstGeom prst="rect">
            <a:avLst/>
          </a:prstGeom>
        </p:spPr>
      </p:pic>
      <p:pic>
        <p:nvPicPr>
          <p:cNvPr id="74" name="Picture 73" descr="red-cross-mark-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4200" y="1676400"/>
            <a:ext cx="9906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556 0.00995 -0.11111 0.01989 -0.13958 0.05922 C -0.16806 0.09854 -0.17656 0.18043 -0.17118 0.23618 C -0.1658 0.29193 -0.13212 0.35855 -0.10695 0.3944 C -0.08177 0.43026 -0.05087 0.44067 -0.01979 0.45108 " pathEditMode="relative" ptsTypes="aaaaA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556 0.00995 -0.11111 0.01989 -0.13958 0.05922 C -0.16806 0.09854 -0.17656 0.18043 -0.17118 0.23618 C -0.1658 0.29193 -0.13212 0.35855 -0.10695 0.3944 C -0.08177 0.43026 -0.05087 0.44067 -0.01979 0.45108 " pathEditMode="relative" ptsTypes="aaaaA">
                                      <p:cBhvr>
                                        <p:cTn id="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71339E-6 L -0.00555 0.3566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17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5774E-7 L 0.01111 0.3455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17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8.67453E-6 L 0.03333 0.33311 " pathEditMode="relative" ptsTypes="AA">
                                      <p:cBhvr>
                                        <p:cTn id="7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7.92505E-6 L 0.04167 0.32199 " pathEditMode="relative" ptsTypes="AA">
                                      <p:cBhvr>
                                        <p:cTn id="8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07495E-6 L 0.04167 0.3331 " pathEditMode="relative" ptsTypes="AA">
                                      <p:cBhvr>
                                        <p:cTn id="8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70021E-6 L 0.04167 0.322 " pathEditMode="relative" ptsTypes="AA">
                                      <p:cBhvr>
                                        <p:cTn id="8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98705E-6 L 0.05122 0.2986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4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24705E-6 L 0.0474 0.2671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13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49" grpId="1"/>
      <p:bldP spid="50" grpId="0"/>
      <p:bldP spid="51" grpId="0"/>
      <p:bldP spid="62" grpId="0"/>
      <p:bldP spid="63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Symlinks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hard links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303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667001"/>
            <a:ext cx="1625397" cy="1625397"/>
          </a:xfrm>
          <a:prstGeom prst="rect">
            <a:avLst/>
          </a:prstGeom>
        </p:spPr>
      </p:pic>
      <p:pic>
        <p:nvPicPr>
          <p:cNvPr id="47" name="Picture 46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600000">
            <a:off x="2160049" y="1604238"/>
            <a:ext cx="605510" cy="7626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410200" y="4267201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/blah/file</a:t>
            </a:r>
            <a:endParaRPr lang="en-GB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5943600" y="3657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251</a:t>
            </a:r>
            <a:endParaRPr lang="en-GB" sz="36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526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Hard link</a:t>
            </a:r>
            <a:endParaRPr lang="en-GB" sz="3600" dirty="0"/>
          </a:p>
        </p:txBody>
      </p:sp>
      <p:pic>
        <p:nvPicPr>
          <p:cNvPr id="52" name="Picture 51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2617248" y="1366940"/>
            <a:ext cx="605510" cy="762625"/>
          </a:xfrm>
          <a:prstGeom prst="rect">
            <a:avLst/>
          </a:prstGeom>
        </p:spPr>
      </p:pic>
      <p:pic>
        <p:nvPicPr>
          <p:cNvPr id="53" name="Picture 52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905820">
            <a:off x="3243023" y="1955274"/>
            <a:ext cx="605510" cy="762625"/>
          </a:xfrm>
          <a:prstGeom prst="rect">
            <a:avLst/>
          </a:prstGeom>
        </p:spPr>
      </p:pic>
      <p:pic>
        <p:nvPicPr>
          <p:cNvPr id="54" name="Picture 53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285556">
            <a:off x="3724505" y="2142196"/>
            <a:ext cx="605510" cy="762625"/>
          </a:xfrm>
          <a:prstGeom prst="rect">
            <a:avLst/>
          </a:prstGeom>
        </p:spPr>
      </p:pic>
      <p:pic>
        <p:nvPicPr>
          <p:cNvPr id="55" name="Picture 54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959871">
            <a:off x="4135082" y="2420152"/>
            <a:ext cx="605510" cy="762625"/>
          </a:xfrm>
          <a:prstGeom prst="rect">
            <a:avLst/>
          </a:prstGeom>
        </p:spPr>
      </p:pic>
      <p:pic>
        <p:nvPicPr>
          <p:cNvPr id="56" name="Picture 55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959871">
            <a:off x="4592281" y="2724950"/>
            <a:ext cx="605510" cy="762625"/>
          </a:xfrm>
          <a:prstGeom prst="rect">
            <a:avLst/>
          </a:prstGeom>
        </p:spPr>
      </p:pic>
      <p:pic>
        <p:nvPicPr>
          <p:cNvPr id="57" name="Picture 56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959871">
            <a:off x="4973282" y="3029750"/>
            <a:ext cx="605510" cy="762625"/>
          </a:xfrm>
          <a:prstGeom prst="rect">
            <a:avLst/>
          </a:prstGeom>
        </p:spPr>
      </p:pic>
      <p:pic>
        <p:nvPicPr>
          <p:cNvPr id="59" name="Picture 58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074315">
            <a:off x="5311851" y="3190355"/>
            <a:ext cx="605510" cy="76262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57200" y="22098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/>
              <a:t>251</a:t>
            </a:r>
            <a:endParaRPr lang="en-GB" sz="2400" i="1" dirty="0"/>
          </a:p>
        </p:txBody>
      </p:sp>
      <p:pic>
        <p:nvPicPr>
          <p:cNvPr id="68" name="Picture 67" descr="maill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900000">
            <a:off x="2907774" y="1665565"/>
            <a:ext cx="605510" cy="762625"/>
          </a:xfrm>
          <a:prstGeom prst="rect">
            <a:avLst/>
          </a:prstGeom>
        </p:spPr>
      </p:pic>
      <p:pic>
        <p:nvPicPr>
          <p:cNvPr id="36" name="Picture 35" descr="303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962400"/>
            <a:ext cx="1625397" cy="162539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6019800" y="32766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248400" y="34290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324600" y="3276600"/>
            <a:ext cx="381000" cy="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019800" y="34290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53200" y="34290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096000" y="3578753"/>
            <a:ext cx="381000" cy="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53200" y="35814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971800" y="4572000"/>
            <a:ext cx="381000" cy="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429000" y="4574647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57600" y="45720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4724400"/>
            <a:ext cx="381000" cy="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429000" y="4876800"/>
            <a:ext cx="381000" cy="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581400" y="47244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1800" y="48768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200400" y="4876800"/>
            <a:ext cx="152400" cy="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8000" y="5511225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file</a:t>
            </a:r>
            <a:endParaRPr lang="en-GB" sz="3200" dirty="0"/>
          </a:p>
        </p:txBody>
      </p:sp>
      <p:sp>
        <p:nvSpPr>
          <p:cNvPr id="86" name="TextBox 85"/>
          <p:cNvSpPr txBox="1"/>
          <p:nvPr/>
        </p:nvSpPr>
        <p:spPr>
          <a:xfrm>
            <a:off x="2895600" y="49530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322</a:t>
            </a:r>
            <a:endParaRPr lang="en-GB" sz="3600" dirty="0"/>
          </a:p>
        </p:txBody>
      </p:sp>
      <p:pic>
        <p:nvPicPr>
          <p:cNvPr id="64" name="Picture 63" descr="folder-icon-512x5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2286000"/>
            <a:ext cx="1188720" cy="11887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781800" y="26302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blah</a:t>
            </a:r>
            <a:endParaRPr lang="en-GB" sz="3600" dirty="0"/>
          </a:p>
        </p:txBody>
      </p:sp>
      <p:sp>
        <p:nvSpPr>
          <p:cNvPr id="87" name="TextBox 86"/>
          <p:cNvSpPr txBox="1"/>
          <p:nvPr/>
        </p:nvSpPr>
        <p:spPr>
          <a:xfrm>
            <a:off x="-76200" y="5181600"/>
            <a:ext cx="937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 smtClean="0"/>
              <a:t>You </a:t>
            </a:r>
            <a:r>
              <a:rPr lang="en-GB" sz="2100" dirty="0" smtClean="0">
                <a:solidFill>
                  <a:srgbClr val="FF0000"/>
                </a:solidFill>
              </a:rPr>
              <a:t>can’t really delete a file that’s got hard link(s)</a:t>
            </a:r>
            <a:r>
              <a:rPr lang="en-GB" sz="2100" dirty="0" smtClean="0"/>
              <a:t>. There is no ‘original’ file: all hard links are equally strong hooks on the file. Delete all hard links to really delete the file</a:t>
            </a:r>
            <a:endParaRPr lang="en-GB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1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5 -0.17765 " pathEditMode="relative" ptsTypes="AA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166 -0.25538 " pathEditMode="relative" ptsTypes="AA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07495E-6 L -0.075 -0.26648 " pathEditMode="relative" ptsTypes="AA">
                                      <p:cBhvr>
                                        <p:cTn id="5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7032E-6 L -0.08333 -0.25538 " pathEditMode="relative" ptsTypes="AA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8.87115E-6 L -0.09166 -0.21096 " pathEditMode="relative" ptsTypes="AA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8205E-6 L -0.05712 -0.1344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6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85" grpId="0"/>
      <p:bldP spid="86" grpId="0"/>
      <p:bldP spid="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Symlinks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hard links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n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ln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ln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ln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ln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ln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ln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ln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ln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20" name="Picture 19" descr="ln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Symlinks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hard links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590800" y="2667000"/>
            <a:ext cx="5486400" cy="762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981200"/>
            <a:ext cx="2421285" cy="22098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733800" y="26670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For more about links, look at Wikipedia on </a:t>
            </a:r>
            <a:r>
              <a:rPr lang="en-GB" sz="2000" b="1" dirty="0" smtClean="0"/>
              <a:t>Symbolic link</a:t>
            </a:r>
            <a:r>
              <a:rPr lang="en-GB" sz="2000" dirty="0" smtClean="0"/>
              <a:t> and </a:t>
            </a:r>
            <a:r>
              <a:rPr lang="en-GB" sz="2000" b="1" dirty="0" smtClean="0"/>
              <a:t>Hard link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39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6629400" y="2667000"/>
            <a:ext cx="13716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  <p:pic>
        <p:nvPicPr>
          <p:cNvPr id="39" name="Picture 38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5181600"/>
            <a:ext cx="609600" cy="580644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5181600"/>
            <a:ext cx="609600" cy="580644"/>
          </a:xfrm>
          <a:prstGeom prst="rect">
            <a:avLst/>
          </a:prstGeom>
        </p:spPr>
      </p:pic>
      <p:pic>
        <p:nvPicPr>
          <p:cNvPr id="41" name="Picture 40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5181600"/>
            <a:ext cx="609600" cy="580644"/>
          </a:xfrm>
          <a:prstGeom prst="rect">
            <a:avLst/>
          </a:prstGeom>
        </p:spPr>
      </p:pic>
      <p:pic>
        <p:nvPicPr>
          <p:cNvPr id="42" name="Picture 41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51816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Creating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95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 err="1" smtClean="0"/>
              <a:t>mkdir</a:t>
            </a:r>
            <a:r>
              <a:rPr lang="en-GB" sz="4000" b="1" dirty="0" smtClean="0"/>
              <a:t> to make directories</a:t>
            </a:r>
            <a:endParaRPr lang="en-GB" sz="4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250281"/>
            <a:ext cx="9372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00" dirty="0" smtClean="0">
                <a:solidFill>
                  <a:srgbClr val="00B0F0"/>
                </a:solidFill>
              </a:rPr>
              <a:t>Relative</a:t>
            </a:r>
            <a:r>
              <a:rPr lang="en-GB" sz="3900" dirty="0" smtClean="0"/>
              <a:t> mode:		</a:t>
            </a:r>
            <a:r>
              <a:rPr lang="en-GB" sz="3900" dirty="0" err="1" smtClean="0"/>
              <a:t>mkdir</a:t>
            </a:r>
            <a:r>
              <a:rPr lang="en-GB" sz="3900" dirty="0" smtClean="0"/>
              <a:t> CSCI330</a:t>
            </a:r>
          </a:p>
          <a:p>
            <a:r>
              <a:rPr lang="en-GB" sz="3900" dirty="0" smtClean="0">
                <a:solidFill>
                  <a:srgbClr val="00B050"/>
                </a:solidFill>
              </a:rPr>
              <a:t>Absolute</a:t>
            </a:r>
            <a:r>
              <a:rPr lang="en-GB" sz="3900" dirty="0" smtClean="0"/>
              <a:t> mode:		</a:t>
            </a:r>
            <a:r>
              <a:rPr lang="en-GB" sz="3900" dirty="0" err="1" smtClean="0"/>
              <a:t>mkdir</a:t>
            </a:r>
            <a:r>
              <a:rPr lang="en-GB" sz="3900" dirty="0" smtClean="0"/>
              <a:t> </a:t>
            </a:r>
            <a:r>
              <a:rPr lang="en-GB" sz="4000" b="1" dirty="0" smtClean="0">
                <a:solidFill>
                  <a:srgbClr val="00B050"/>
                </a:solidFill>
              </a:rPr>
              <a:t>/</a:t>
            </a:r>
            <a:r>
              <a:rPr lang="en-GB" sz="3900" dirty="0" smtClean="0"/>
              <a:t>home/CSCI330</a:t>
            </a:r>
          </a:p>
          <a:p>
            <a:endParaRPr lang="en-GB" sz="3900" dirty="0" smtClean="0"/>
          </a:p>
          <a:p>
            <a:pPr algn="ctr"/>
            <a:r>
              <a:rPr lang="en-GB" sz="3900" dirty="0" smtClean="0"/>
              <a:t>If you need to create </a:t>
            </a:r>
            <a:r>
              <a:rPr lang="en-GB" sz="3900" dirty="0" smtClean="0">
                <a:solidFill>
                  <a:srgbClr val="FF0000"/>
                </a:solidFill>
              </a:rPr>
              <a:t>intermediate</a:t>
            </a:r>
            <a:r>
              <a:rPr lang="en-GB" sz="3900" dirty="0" smtClean="0"/>
              <a:t> directories, use the </a:t>
            </a:r>
            <a:r>
              <a:rPr lang="en-GB" sz="3900" dirty="0" smtClean="0">
                <a:solidFill>
                  <a:srgbClr val="FF0000"/>
                </a:solidFill>
              </a:rPr>
              <a:t>–p option </a:t>
            </a:r>
            <a:r>
              <a:rPr lang="en-GB" sz="3900" dirty="0" smtClean="0"/>
              <a:t>as in</a:t>
            </a:r>
          </a:p>
          <a:p>
            <a:r>
              <a:rPr lang="en-GB" sz="3900" dirty="0" err="1" smtClean="0"/>
              <a:t>mkdir</a:t>
            </a:r>
            <a:r>
              <a:rPr lang="en-GB" sz="3900" dirty="0" smtClean="0"/>
              <a:t> –p /home/CSCI330/folder1/subfolder</a:t>
            </a:r>
            <a:endParaRPr lang="en-GB" sz="3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40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41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52400"/>
            <a:ext cx="1828800" cy="15849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22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2090678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Create a hierarchy (using </a:t>
            </a:r>
            <a:r>
              <a:rPr lang="en-GB" b="1" dirty="0" err="1" smtClean="0">
                <a:solidFill>
                  <a:srgbClr val="FF0000"/>
                </a:solidFill>
              </a:rPr>
              <a:t>mkdir</a:t>
            </a:r>
            <a:r>
              <a:rPr lang="en-GB" dirty="0" smtClean="0"/>
              <a:t>) of folders (e.g., 3 folders with each having multiple subfolders). Copy files (using </a:t>
            </a:r>
            <a:r>
              <a:rPr lang="en-GB" b="1" dirty="0" smtClean="0">
                <a:solidFill>
                  <a:srgbClr val="FF0000"/>
                </a:solidFill>
              </a:rPr>
              <a:t>cp</a:t>
            </a:r>
            <a:r>
              <a:rPr lang="en-GB" dirty="0" smtClean="0"/>
              <a:t>) to several of these folders, then search for these files (using </a:t>
            </a:r>
            <a:r>
              <a:rPr lang="en-GB" b="1" dirty="0" smtClean="0">
                <a:solidFill>
                  <a:srgbClr val="FF0000"/>
                </a:solidFill>
              </a:rPr>
              <a:t>find</a:t>
            </a:r>
            <a:r>
              <a:rPr lang="en-GB" dirty="0" smtClean="0"/>
              <a:t>).</a:t>
            </a:r>
          </a:p>
          <a:p>
            <a:pPr marL="342900" indent="-342900">
              <a:buAutoNum type="arabicParenR"/>
            </a:pPr>
            <a:endParaRPr lang="en-GB" b="1" u="sng" dirty="0" smtClean="0"/>
          </a:p>
          <a:p>
            <a:pPr marL="342900" indent="-342900">
              <a:buAutoNum type="arabicParenR"/>
            </a:pPr>
            <a:r>
              <a:rPr lang="en-GB" dirty="0" smtClean="0"/>
              <a:t>Create a </a:t>
            </a:r>
            <a:r>
              <a:rPr lang="en-GB" dirty="0" err="1" smtClean="0"/>
              <a:t>symlink</a:t>
            </a:r>
            <a:r>
              <a:rPr lang="en-GB" dirty="0" smtClean="0"/>
              <a:t> and several hard links for a file (using </a:t>
            </a:r>
            <a:r>
              <a:rPr lang="en-GB" b="1" dirty="0" err="1" smtClean="0">
                <a:solidFill>
                  <a:srgbClr val="FF0000"/>
                </a:solidFill>
              </a:rPr>
              <a:t>ln</a:t>
            </a:r>
            <a:r>
              <a:rPr lang="en-GB" dirty="0" smtClean="0"/>
              <a:t>). Then move (using </a:t>
            </a:r>
            <a:r>
              <a:rPr lang="en-GB" dirty="0" err="1" smtClean="0"/>
              <a:t>mv</a:t>
            </a:r>
            <a:r>
              <a:rPr lang="en-GB" dirty="0" smtClean="0"/>
              <a:t>) the file and see how the links behave. Finally, delete the hard links one after the other and see how the count of links changes (using </a:t>
            </a:r>
            <a:r>
              <a:rPr lang="en-GB" b="1" dirty="0" err="1" smtClean="0">
                <a:solidFill>
                  <a:srgbClr val="FF0000"/>
                </a:solidFill>
              </a:rPr>
              <a:t>ls</a:t>
            </a:r>
            <a:r>
              <a:rPr lang="en-GB" b="1" dirty="0" smtClean="0">
                <a:solidFill>
                  <a:srgbClr val="FF0000"/>
                </a:solidFill>
              </a:rPr>
              <a:t> -</a:t>
            </a:r>
            <a:r>
              <a:rPr lang="en-GB" b="1" dirty="0" err="1" smtClean="0">
                <a:solidFill>
                  <a:srgbClr val="FF0000"/>
                </a:solidFill>
              </a:rPr>
              <a:t>lia</a:t>
            </a:r>
            <a:r>
              <a:rPr lang="en-GB" dirty="0" smtClean="0"/>
              <a:t>).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Search the internet to find out whether </a:t>
            </a:r>
            <a:r>
              <a:rPr lang="en-GB" dirty="0" err="1" smtClean="0"/>
              <a:t>symlinks</a:t>
            </a:r>
            <a:r>
              <a:rPr lang="en-GB" dirty="0" smtClean="0"/>
              <a:t> or hard links are faster to access a file. I won’t give you the answer to this one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Creating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95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 err="1" smtClean="0"/>
              <a:t>rmdir</a:t>
            </a:r>
            <a:r>
              <a:rPr lang="en-GB" sz="4000" b="1" dirty="0" smtClean="0"/>
              <a:t> to remove </a:t>
            </a:r>
            <a:r>
              <a:rPr lang="en-GB" sz="4000" b="1" dirty="0" smtClean="0">
                <a:solidFill>
                  <a:srgbClr val="FF0000"/>
                </a:solidFill>
              </a:rPr>
              <a:t>empty</a:t>
            </a:r>
            <a:r>
              <a:rPr lang="en-GB" sz="4000" b="1" dirty="0" smtClean="0"/>
              <a:t> directories</a:t>
            </a:r>
            <a:endParaRPr lang="en-GB" sz="4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250281"/>
            <a:ext cx="93726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00" dirty="0" smtClean="0">
                <a:solidFill>
                  <a:srgbClr val="00B0F0"/>
                </a:solidFill>
              </a:rPr>
              <a:t>Relative</a:t>
            </a:r>
            <a:r>
              <a:rPr lang="en-GB" sz="3900" dirty="0" smtClean="0"/>
              <a:t> mode:		</a:t>
            </a:r>
            <a:r>
              <a:rPr lang="en-GB" sz="3900" dirty="0" err="1" smtClean="0"/>
              <a:t>rmdir</a:t>
            </a:r>
            <a:r>
              <a:rPr lang="en-GB" sz="3900" dirty="0" smtClean="0"/>
              <a:t> CSCI330</a:t>
            </a:r>
          </a:p>
          <a:p>
            <a:r>
              <a:rPr lang="en-GB" sz="3900" dirty="0" smtClean="0">
                <a:solidFill>
                  <a:srgbClr val="00B050"/>
                </a:solidFill>
              </a:rPr>
              <a:t>Absolute</a:t>
            </a:r>
            <a:r>
              <a:rPr lang="en-GB" sz="3900" dirty="0" smtClean="0"/>
              <a:t> mode:		</a:t>
            </a:r>
            <a:r>
              <a:rPr lang="en-GB" sz="3900" dirty="0" err="1" smtClean="0"/>
              <a:t>rmdir</a:t>
            </a:r>
            <a:r>
              <a:rPr lang="en-GB" sz="3900" dirty="0" smtClean="0"/>
              <a:t> </a:t>
            </a:r>
            <a:r>
              <a:rPr lang="en-GB" sz="4000" b="1" dirty="0" smtClean="0">
                <a:solidFill>
                  <a:srgbClr val="00B050"/>
                </a:solidFill>
              </a:rPr>
              <a:t>/</a:t>
            </a:r>
            <a:r>
              <a:rPr lang="en-GB" sz="3900" dirty="0" smtClean="0"/>
              <a:t>home/CSCI330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Creating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200" y="1408093"/>
            <a:ext cx="4419600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Characters you can use for directories and files</a:t>
            </a:r>
            <a:endParaRPr lang="en-GB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200" y="4419600"/>
            <a:ext cx="4419600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Characters you can</a:t>
            </a:r>
            <a:r>
              <a:rPr lang="en-GB" sz="2800" b="1" i="1" u="sng" dirty="0" smtClean="0"/>
              <a:t>not</a:t>
            </a:r>
            <a:r>
              <a:rPr lang="en-GB" sz="2800" dirty="0" smtClean="0"/>
              <a:t> use for directories and files</a:t>
            </a:r>
            <a:endParaRPr lang="en-GB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4572000" y="1418272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Century Schoolbook" pitchFamily="18" charset="0"/>
              </a:rPr>
              <a:t>Uppercase letters (A-Z)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Lowercase letters (a-z)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Numbers (0-9)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Underscore ( _ )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Period/dot ( . 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95800" y="4114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Century Schoolbook" pitchFamily="18" charset="0"/>
              </a:rPr>
              <a:t>Brackets     [ ]      ( )     { }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Quotes         </a:t>
            </a:r>
            <a:r>
              <a:rPr lang="en-US" dirty="0" smtClean="0"/>
              <a:t>“          ‘</a:t>
            </a:r>
            <a:endParaRPr lang="en-US" dirty="0" smtClean="0">
              <a:latin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</a:rPr>
              <a:t>Punctuation   ?        !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Keystrokes    tab     space</a:t>
            </a:r>
          </a:p>
          <a:p>
            <a:pPr lvl="1"/>
            <a:r>
              <a:rPr lang="en-US" dirty="0" smtClean="0">
                <a:latin typeface="Times New Roman" pitchFamily="18" charset="0"/>
              </a:rPr>
              <a:t>Math              &lt;       &gt;         </a:t>
            </a:r>
            <a:r>
              <a:rPr lang="en-US" dirty="0" smtClean="0"/>
              <a:t>^        *</a:t>
            </a:r>
            <a:endParaRPr lang="en-US" dirty="0" smtClean="0">
              <a:latin typeface="Times New Roman" pitchFamily="18" charset="0"/>
            </a:endParaRPr>
          </a:p>
          <a:p>
            <a:pPr lvl="1"/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600" y="30480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If it’s not allowed, then it’s forbidden!</a:t>
            </a:r>
            <a:endParaRPr lang="en-GB" sz="3600" dirty="0"/>
          </a:p>
        </p:txBody>
      </p:sp>
      <p:pic>
        <p:nvPicPr>
          <p:cNvPr id="42" name="Picture 41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0400" y="1371600"/>
            <a:ext cx="1618826" cy="1541932"/>
          </a:xfrm>
          <a:prstGeom prst="rect">
            <a:avLst/>
          </a:prstGeom>
        </p:spPr>
      </p:pic>
      <p:pic>
        <p:nvPicPr>
          <p:cNvPr id="43" name="Picture 42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0" y="3886200"/>
            <a:ext cx="1391215" cy="139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Creating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a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1323416" cy="1155783"/>
          </a:xfrm>
          <a:prstGeom prst="rect">
            <a:avLst/>
          </a:prstGeom>
        </p:spPr>
      </p:pic>
      <p:pic>
        <p:nvPicPr>
          <p:cNvPr id="16" name="Picture 15" descr="ca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066800"/>
            <a:ext cx="1323416" cy="11557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43000" y="118246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If you are asked to create multiple directories, go </a:t>
            </a:r>
            <a:r>
              <a:rPr lang="en-GB" b="1" dirty="0" smtClean="0">
                <a:solidFill>
                  <a:srgbClr val="FF0000"/>
                </a:solidFill>
              </a:rPr>
              <a:t>where </a:t>
            </a:r>
            <a:r>
              <a:rPr lang="en-GB" b="1" smtClean="0">
                <a:solidFill>
                  <a:srgbClr val="FF0000"/>
                </a:solidFill>
              </a:rPr>
              <a:t>they start and </a:t>
            </a:r>
            <a:r>
              <a:rPr lang="en-GB" b="1" dirty="0" smtClean="0">
                <a:solidFill>
                  <a:srgbClr val="FF0000"/>
                </a:solidFill>
              </a:rPr>
              <a:t>create them all from there</a:t>
            </a:r>
            <a:r>
              <a:rPr lang="en-GB" dirty="0" smtClean="0"/>
              <a:t>. Do not use </a:t>
            </a:r>
            <a:r>
              <a:rPr lang="en-GB" dirty="0" err="1" smtClean="0"/>
              <a:t>cd</a:t>
            </a:r>
            <a:r>
              <a:rPr lang="en-GB" dirty="0" smtClean="0"/>
              <a:t> to go in one, create another...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33400" y="2438400"/>
            <a:ext cx="1219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09600" y="2514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~</a:t>
            </a:r>
            <a:endParaRPr lang="en-GB" sz="2400" dirty="0"/>
          </a:p>
        </p:txBody>
      </p:sp>
      <p:sp>
        <p:nvSpPr>
          <p:cNvPr id="20" name="Rectangle 19"/>
          <p:cNvSpPr/>
          <p:nvPr/>
        </p:nvSpPr>
        <p:spPr>
          <a:xfrm>
            <a:off x="914400" y="3348335"/>
            <a:ext cx="1219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90600" y="34245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CSCI</a:t>
            </a:r>
            <a:endParaRPr lang="en-GB" sz="2400" dirty="0"/>
          </a:p>
        </p:txBody>
      </p:sp>
      <p:sp>
        <p:nvSpPr>
          <p:cNvPr id="22" name="Rectangle 21"/>
          <p:cNvSpPr/>
          <p:nvPr/>
        </p:nvSpPr>
        <p:spPr>
          <a:xfrm>
            <a:off x="1219200" y="4186535"/>
            <a:ext cx="1219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295400" y="42627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330</a:t>
            </a:r>
            <a:endParaRPr lang="en-GB" sz="2400" dirty="0"/>
          </a:p>
        </p:txBody>
      </p:sp>
      <p:sp>
        <p:nvSpPr>
          <p:cNvPr id="24" name="Rectangle 23"/>
          <p:cNvSpPr/>
          <p:nvPr/>
        </p:nvSpPr>
        <p:spPr>
          <a:xfrm>
            <a:off x="1219200" y="5638800"/>
            <a:ext cx="1219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1295400" y="5715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240</a:t>
            </a:r>
            <a:endParaRPr lang="en-GB" sz="2400" dirty="0"/>
          </a:p>
        </p:txBody>
      </p:sp>
      <p:sp>
        <p:nvSpPr>
          <p:cNvPr id="30" name="Rectangle 29"/>
          <p:cNvSpPr/>
          <p:nvPr/>
        </p:nvSpPr>
        <p:spPr>
          <a:xfrm>
            <a:off x="1752600" y="4953000"/>
            <a:ext cx="1219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1828800" y="5029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Slides</a:t>
            </a:r>
            <a:endParaRPr lang="en-GB" sz="240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05594" y="3352800"/>
            <a:ext cx="762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5800" y="3733800"/>
            <a:ext cx="2286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-37306" y="4914106"/>
            <a:ext cx="20574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90600" y="4647406"/>
            <a:ext cx="2286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90600" y="5943600"/>
            <a:ext cx="2286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1258094" y="4990306"/>
            <a:ext cx="5334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524000" y="5257800"/>
            <a:ext cx="2286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52800" y="2362200"/>
            <a:ext cx="1752600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 err="1" smtClean="0"/>
              <a:t>cd</a:t>
            </a:r>
            <a:r>
              <a:rPr lang="en-GB" sz="2400" dirty="0" smtClean="0"/>
              <a:t> ~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CSCI</a:t>
            </a:r>
          </a:p>
          <a:p>
            <a:r>
              <a:rPr lang="en-GB" sz="2400" dirty="0" err="1" smtClean="0"/>
              <a:t>cd</a:t>
            </a:r>
            <a:r>
              <a:rPr lang="en-GB" sz="2400" dirty="0" smtClean="0"/>
              <a:t> CSCI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330</a:t>
            </a:r>
          </a:p>
          <a:p>
            <a:r>
              <a:rPr lang="en-GB" sz="2400" dirty="0" err="1" smtClean="0"/>
              <a:t>cd</a:t>
            </a:r>
            <a:r>
              <a:rPr lang="en-GB" sz="2400" dirty="0" smtClean="0"/>
              <a:t> 330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Slides</a:t>
            </a:r>
          </a:p>
          <a:p>
            <a:r>
              <a:rPr lang="en-GB" sz="2400" dirty="0" err="1" smtClean="0"/>
              <a:t>cd</a:t>
            </a:r>
            <a:r>
              <a:rPr lang="en-GB" sz="2400" dirty="0" smtClean="0"/>
              <a:t>..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240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0" y="2362200"/>
            <a:ext cx="3352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 err="1" smtClean="0"/>
              <a:t>cd</a:t>
            </a:r>
            <a:r>
              <a:rPr lang="en-GB" sz="2400" dirty="0" smtClean="0"/>
              <a:t> ~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-p CSCI/330/Slides</a:t>
            </a:r>
          </a:p>
          <a:p>
            <a:r>
              <a:rPr lang="en-GB" sz="2400" dirty="0" err="1" smtClean="0"/>
              <a:t>mkdir</a:t>
            </a:r>
            <a:r>
              <a:rPr lang="en-GB" sz="2400" dirty="0" smtClean="0"/>
              <a:t> CSCI/240</a:t>
            </a:r>
          </a:p>
        </p:txBody>
      </p:sp>
      <p:pic>
        <p:nvPicPr>
          <p:cNvPr id="52" name="Picture 51" descr="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124200"/>
            <a:ext cx="1950720" cy="1950720"/>
          </a:xfrm>
          <a:prstGeom prst="rect">
            <a:avLst/>
          </a:prstGeom>
        </p:spPr>
      </p:pic>
      <p:pic>
        <p:nvPicPr>
          <p:cNvPr id="53" name="Picture 52" descr="Dele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200400"/>
            <a:ext cx="1950720" cy="195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30" grpId="0" animBg="1"/>
      <p:bldP spid="31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304800" y="4876800"/>
            <a:ext cx="12192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Operations for directories and files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Removing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 or directories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r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39" name="Picture 38" descr="r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0" name="Picture 39" descr="r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1" name="Picture 40" descr="r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2" name="Picture 41" descr="r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3" name="Picture 42" descr="r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4" name="Picture 43" descr="r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46" name="Picture 45" descr="r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1656</Words>
  <Application>Microsoft Office PowerPoint</Application>
  <PresentationFormat>On-screen Show (4:3)</PresentationFormat>
  <Paragraphs>458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730</cp:revision>
  <dcterms:created xsi:type="dcterms:W3CDTF">2006-08-16T00:00:00Z</dcterms:created>
  <dcterms:modified xsi:type="dcterms:W3CDTF">2017-01-31T18:11:17Z</dcterms:modified>
</cp:coreProperties>
</file>